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8" r:id="rId9"/>
    <p:sldId id="264" r:id="rId10"/>
    <p:sldId id="270" r:id="rId11"/>
    <p:sldId id="265" r:id="rId12"/>
    <p:sldId id="269" r:id="rId13"/>
    <p:sldId id="266" r:id="rId14"/>
    <p:sldId id="267" r:id="rId15"/>
    <p:sldId id="262" r:id="rId16"/>
  </p:sldIdLst>
  <p:sldSz cx="12192000" cy="6858000"/>
  <p:notesSz cx="7010400" cy="9236075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orela Dan" initials="VD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3" d="100"/>
          <a:sy n="83" d="100"/>
        </p:scale>
        <p:origin x="-108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u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 smtClean="0"/>
              <a:t>Clic pentru a edita stilul de subtitlu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4AE6-4EE5-4F7B-BA3E-5C5F271B0301}" type="datetimeFigureOut">
              <a:rPr lang="ro-RO" smtClean="0"/>
              <a:t>08.04.2015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0A0D-712A-4871-ACBB-16EE9BF642F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4336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u și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4AE6-4EE5-4F7B-BA3E-5C5F271B0301}" type="datetimeFigureOut">
              <a:rPr lang="ro-RO" smtClean="0"/>
              <a:t>08.04.2015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0A0D-712A-4871-ACBB-16EE9BF642F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00984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4AE6-4EE5-4F7B-BA3E-5C5F271B0301}" type="datetimeFigureOut">
              <a:rPr lang="ro-RO" smtClean="0"/>
              <a:t>08.04.2015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0A0D-712A-4871-ACBB-16EE9BF642FF}" type="slidenum">
              <a:rPr lang="ro-RO" smtClean="0"/>
              <a:t>‹#›</a:t>
            </a:fld>
            <a:endParaRPr lang="ro-RO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5610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4AE6-4EE5-4F7B-BA3E-5C5F271B0301}" type="datetimeFigureOut">
              <a:rPr lang="ro-RO" smtClean="0"/>
              <a:t>08.04.2015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0A0D-712A-4871-ACBB-16EE9BF642F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63713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4AE6-4EE5-4F7B-BA3E-5C5F271B0301}" type="datetimeFigureOut">
              <a:rPr lang="ro-RO" smtClean="0"/>
              <a:t>08.04.2015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0A0D-712A-4871-ACBB-16EE9BF642FF}" type="slidenum">
              <a:rPr lang="ro-RO" smtClean="0"/>
              <a:t>‹#›</a:t>
            </a:fld>
            <a:endParaRPr lang="ro-RO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5526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devărat sau f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4AE6-4EE5-4F7B-BA3E-5C5F271B0301}" type="datetimeFigureOut">
              <a:rPr lang="ro-RO" smtClean="0"/>
              <a:t>08.04.2015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0A0D-712A-4871-ACBB-16EE9BF642F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24866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4AE6-4EE5-4F7B-BA3E-5C5F271B0301}" type="datetimeFigureOut">
              <a:rPr lang="ro-RO" smtClean="0"/>
              <a:t>08.04.2015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0A0D-712A-4871-ACBB-16EE9BF642F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3878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4AE6-4EE5-4F7B-BA3E-5C5F271B0301}" type="datetimeFigureOut">
              <a:rPr lang="ro-RO" smtClean="0"/>
              <a:t>08.04.2015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0A0D-712A-4871-ACBB-16EE9BF642F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22229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4AE6-4EE5-4F7B-BA3E-5C5F271B0301}" type="datetimeFigureOut">
              <a:rPr lang="ro-RO" smtClean="0"/>
              <a:t>08.04.2015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0A0D-712A-4871-ACBB-16EE9BF642F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34688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4AE6-4EE5-4F7B-BA3E-5C5F271B0301}" type="datetimeFigureOut">
              <a:rPr lang="ro-RO" smtClean="0"/>
              <a:t>08.04.2015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0A0D-712A-4871-ACBB-16EE9BF642F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21680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4AE6-4EE5-4F7B-BA3E-5C5F271B0301}" type="datetimeFigureOut">
              <a:rPr lang="ro-RO" smtClean="0"/>
              <a:t>08.04.2015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0A0D-712A-4871-ACBB-16EE9BF642F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11026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4AE6-4EE5-4F7B-BA3E-5C5F271B0301}" type="datetimeFigureOut">
              <a:rPr lang="ro-RO" smtClean="0"/>
              <a:t>08.04.2015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0A0D-712A-4871-ACBB-16EE9BF642F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90067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4AE6-4EE5-4F7B-BA3E-5C5F271B0301}" type="datetimeFigureOut">
              <a:rPr lang="ro-RO" smtClean="0"/>
              <a:t>08.04.2015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0A0D-712A-4871-ACBB-16EE9BF642F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50431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4AE6-4EE5-4F7B-BA3E-5C5F271B0301}" type="datetimeFigureOut">
              <a:rPr lang="ro-RO" smtClean="0"/>
              <a:t>08.04.2015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0A0D-712A-4871-ACBB-16EE9BF642F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32637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4AE6-4EE5-4F7B-BA3E-5C5F271B0301}" type="datetimeFigureOut">
              <a:rPr lang="ro-RO" smtClean="0"/>
              <a:t>08.04.2015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0A0D-712A-4871-ACBB-16EE9BF642F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6528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 smtClean="0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0A0D-712A-4871-ACBB-16EE9BF642FF}" type="slidenum">
              <a:rPr lang="ro-RO" smtClean="0"/>
              <a:t>‹#›</a:t>
            </a:fld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4AE6-4EE5-4F7B-BA3E-5C5F271B0301}" type="datetimeFigureOut">
              <a:rPr lang="ro-RO" smtClean="0"/>
              <a:t>08.04.2015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1055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24AE6-4EE5-4F7B-BA3E-5C5F271B0301}" type="datetimeFigureOut">
              <a:rPr lang="ro-RO" smtClean="0"/>
              <a:t>08.04.2015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1900A0D-712A-4871-ACBB-16EE9BF642F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19178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904561" y="4365938"/>
            <a:ext cx="9575800" cy="528034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o-RO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„Promovarea </a:t>
            </a:r>
            <a:r>
              <a:rPr lang="ro-RO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culturii antreprenoriale in regiunile de dezvoltare </a:t>
            </a:r>
            <a:r>
              <a:rPr lang="ro-RO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o-RO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Vest </a:t>
            </a:r>
            <a:r>
              <a:rPr lang="ro-RO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Oltenia si </a:t>
            </a:r>
            <a:r>
              <a:rPr lang="ro-RO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Bucuresti</a:t>
            </a:r>
            <a:r>
              <a:rPr lang="ro-RO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Ilfov”, 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 </a:t>
            </a:r>
            <a:r>
              <a:rPr lang="ro-RO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proiect 150319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337" y="65570"/>
            <a:ext cx="6480610" cy="8961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47741" y="961761"/>
            <a:ext cx="728944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Proiect </a:t>
            </a:r>
            <a:r>
              <a:rPr lang="ro-RO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cofinantat din Fondul Social European prin Programul Operational Sectorial Dezvoltarea Resurselor Umane 2007-2013. Investeste </a:t>
            </a:r>
            <a:r>
              <a:rPr lang="ro-RO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oameni</a:t>
            </a:r>
            <a:r>
              <a:rPr lang="ro-RO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 </a:t>
            </a:r>
          </a:p>
          <a:p>
            <a:r>
              <a:rPr lang="ro-RO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FONDUL SOCIAL EUROPEAN</a:t>
            </a:r>
          </a:p>
          <a:p>
            <a:r>
              <a:rPr lang="ro-RO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Programul Operational Sectorial Dezvoltarea Resurselor Umane 2007-2013</a:t>
            </a:r>
          </a:p>
          <a:p>
            <a:r>
              <a:rPr lang="ro-RO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Axa prioritara 3 “ „Cresterea adaptabilitatii lucratorilor si a intreprinderilor”</a:t>
            </a:r>
          </a:p>
          <a:p>
            <a:r>
              <a:rPr lang="ro-RO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Domeniul major de interventie 3.1 “ Promovarea culturii antreprenoriale” </a:t>
            </a:r>
          </a:p>
          <a:p>
            <a:r>
              <a:rPr lang="ro-RO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Contract nr.:POSDRU/176/3.1/S/150319</a:t>
            </a:r>
          </a:p>
          <a:p>
            <a:r>
              <a:rPr lang="ro-RO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Titlul proiectului: “ Promovarea culturii antreprenoriale in regiunile de dezvoltare SudVest Oltenia si Bucuresti Ilfov”</a:t>
            </a:r>
          </a:p>
          <a:p>
            <a:endParaRPr lang="ro-RO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0624" y="5467576"/>
            <a:ext cx="5280165" cy="95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42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6824" y="592428"/>
            <a:ext cx="104903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Domenii </a:t>
            </a:r>
            <a:r>
              <a:rPr lang="ro-RO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eligibile pentru prezenta schemă de minimis</a:t>
            </a:r>
            <a:r>
              <a:rPr lang="ro-RO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Turism 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și ecoturism</a:t>
            </a:r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Textile 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și pielărie</a:t>
            </a:r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Lemn 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și mobilă</a:t>
            </a:r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Industrii 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creative</a:t>
            </a:r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Industria 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 și componente</a:t>
            </a:r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Tehnologia 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informațiilor și comunicațiilor;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Sănătate și produse farmaceutice;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Energie și management de mediu;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Bioeconomie (</a:t>
            </a:r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agricultură, 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silvicultură), biofarmaceutică și biotehnologii;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Procesarea alimentelor și a băuturilor.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278" y="144333"/>
            <a:ext cx="6486706" cy="8961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323" y="5861181"/>
            <a:ext cx="4712616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64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7565" y="318052"/>
            <a:ext cx="35709653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Activități </a:t>
            </a:r>
            <a:r>
              <a:rPr lang="ro-RO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eligibile în cadrul schemei de ajutor de minimis</a:t>
            </a:r>
            <a:r>
              <a:rPr lang="ro-RO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Activități de formare profesională și asistență pentru crearea și consolidarea noilor întreprinderi;</a:t>
            </a:r>
          </a:p>
          <a:p>
            <a:r>
              <a:rPr lang="ro-RO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Activități de formare profesională în vederea dezvoltării și consolidării noilor domenii de ocupare și </a:t>
            </a:r>
            <a:endParaRPr lang="ro-RO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o-RO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ntreprenoriat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o-RO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Activități de asistență pentru crearea de afaceri și ocuparea pe cont </a:t>
            </a:r>
            <a:r>
              <a:rPr lang="ro-RO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propriu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o-RO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o-RO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Înființarea și dezvoltarea de întreprinderi în scopul ocupării pe cont propriu</a:t>
            </a:r>
            <a:r>
              <a:rPr lang="ro-RO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o-RO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Fiecare întreprindere finanțată în cadrul schemei de ajutor de minimis va trebui să asigure crearea a cel </a:t>
            </a:r>
            <a:endParaRPr lang="ro-RO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puțin </a:t>
            </a:r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două (2) locuri de muncă</a:t>
            </a:r>
            <a:r>
              <a:rPr lang="ro-RO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o-RO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Fiecare </a:t>
            </a:r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întreprindere beneficiară de sprijin în cadrul schemei de minimis are obligația de a menține locurile </a:t>
            </a:r>
            <a:endParaRPr lang="ro-RO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muncă nou create cel puțin 6 luni după finalizarea </a:t>
            </a:r>
            <a:r>
              <a:rPr lang="ro-RO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proiectului.</a:t>
            </a:r>
          </a:p>
          <a:p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099" y="197949"/>
            <a:ext cx="6486706" cy="8961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3449" y="5951836"/>
            <a:ext cx="4712616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735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276" y="309093"/>
            <a:ext cx="8603087" cy="579549"/>
          </a:xfrm>
        </p:spPr>
        <p:txBody>
          <a:bodyPr>
            <a:normAutofit fontScale="90000"/>
          </a:bodyPr>
          <a:lstStyle/>
          <a:p>
            <a:r>
              <a:rPr lang="ro-RO" sz="27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Cheltuieli eligibile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ro-RO" dirty="0"/>
              <a:t/>
            </a:r>
            <a:br>
              <a:rPr lang="ro-RO" dirty="0"/>
            </a:b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25" y="1030311"/>
            <a:ext cx="11140226" cy="5016160"/>
          </a:xfrm>
        </p:spPr>
        <p:txBody>
          <a:bodyPr>
            <a:normAutofit fontScale="25000" lnSpcReduction="20000"/>
          </a:bodyPr>
          <a:lstStyle/>
          <a:p>
            <a:r>
              <a:rPr lang="en-US" sz="5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Taxe</a:t>
            </a:r>
            <a:r>
              <a:rPr lang="en-US" sz="5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5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înființarea</a:t>
            </a:r>
            <a:r>
              <a:rPr lang="en-US" sz="5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5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întreprinderi</a:t>
            </a:r>
            <a:endParaRPr lang="en-US" sz="5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Subvenții</a:t>
            </a:r>
            <a:r>
              <a:rPr lang="en-US" sz="5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5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înființarea</a:t>
            </a:r>
            <a:r>
              <a:rPr lang="en-US" sz="5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5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întreprinderi</a:t>
            </a:r>
            <a:endParaRPr lang="en-US" sz="5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Cheltuieli</a:t>
            </a:r>
            <a:r>
              <a:rPr lang="en-US" sz="5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 </a:t>
            </a:r>
            <a:r>
              <a:rPr lang="en-US" sz="5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salariile</a:t>
            </a:r>
            <a:r>
              <a:rPr lang="en-US" sz="5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personalului</a:t>
            </a:r>
            <a:r>
              <a:rPr lang="en-US" sz="5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nou-angajat</a:t>
            </a:r>
            <a:endParaRPr lang="en-US" sz="5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Cheltuieli</a:t>
            </a:r>
            <a:r>
              <a:rPr lang="en-US" sz="5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 </a:t>
            </a:r>
            <a:r>
              <a:rPr lang="en-US" sz="5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cazarea</a:t>
            </a:r>
            <a:r>
              <a:rPr lang="en-US" sz="5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transportul</a:t>
            </a:r>
            <a:r>
              <a:rPr lang="en-US" sz="5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5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diurna</a:t>
            </a:r>
            <a:r>
              <a:rPr lang="en-US" sz="5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personalului</a:t>
            </a:r>
            <a:r>
              <a:rPr lang="en-US" sz="5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întreprinderilor</a:t>
            </a:r>
            <a:r>
              <a:rPr lang="en-US" sz="5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nou</a:t>
            </a:r>
            <a:r>
              <a:rPr lang="en-US" sz="5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înființate</a:t>
            </a:r>
            <a:endParaRPr lang="en-US" sz="5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Materiale</a:t>
            </a:r>
            <a:r>
              <a:rPr lang="en-US" sz="5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consumabile</a:t>
            </a:r>
            <a:r>
              <a:rPr lang="en-US" sz="5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5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materii</a:t>
            </a:r>
            <a:r>
              <a:rPr lang="en-US" sz="5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prime </a:t>
            </a:r>
            <a:r>
              <a:rPr lang="en-US" sz="5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aferente</a:t>
            </a:r>
            <a:r>
              <a:rPr lang="en-US" sz="5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funcționării</a:t>
            </a:r>
            <a:r>
              <a:rPr lang="en-US" sz="5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întreprinderilor</a:t>
            </a:r>
            <a:endParaRPr lang="en-US" sz="5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5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Utilităţi </a:t>
            </a:r>
            <a:r>
              <a:rPr lang="ro-RO" sz="5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aferente funcționării întreprinderilor</a:t>
            </a:r>
          </a:p>
          <a:p>
            <a:r>
              <a:rPr lang="ro-RO" sz="5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Servicii </a:t>
            </a:r>
            <a:r>
              <a:rPr lang="ro-RO" sz="5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administrare a clădirilor aferente funcționării întreprinderilor</a:t>
            </a:r>
          </a:p>
          <a:p>
            <a:r>
              <a:rPr lang="ro-RO" sz="5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Servicii </a:t>
            </a:r>
            <a:r>
              <a:rPr lang="ro-RO" sz="5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întreţinere si reparare echipamente si mijloace de transport aferente funcționării întreprinderilor</a:t>
            </a:r>
          </a:p>
          <a:p>
            <a:r>
              <a:rPr lang="ro-RO" sz="5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Arhivare </a:t>
            </a:r>
            <a:r>
              <a:rPr lang="ro-RO" sz="5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documente aferente funcționării întreprinderilor</a:t>
            </a:r>
          </a:p>
          <a:p>
            <a:r>
              <a:rPr lang="ro-RO" sz="5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Amortizare </a:t>
            </a:r>
            <a:r>
              <a:rPr lang="ro-RO" sz="5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 aferente funcționării întreprinderilor</a:t>
            </a:r>
          </a:p>
          <a:p>
            <a:r>
              <a:rPr lang="ro-RO" sz="5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Cheltuieli </a:t>
            </a:r>
            <a:r>
              <a:rPr lang="ro-RO" sz="5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financiare si juridice (notariale) aferente funcționării întreprinderilor</a:t>
            </a:r>
          </a:p>
          <a:p>
            <a:r>
              <a:rPr lang="ro-RO" sz="5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Conectare </a:t>
            </a:r>
            <a:r>
              <a:rPr lang="ro-RO" sz="5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reţele informatice aferente funcționării </a:t>
            </a:r>
            <a:r>
              <a:rPr lang="ro-RO" sz="5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întreprinderilor</a:t>
            </a:r>
          </a:p>
          <a:p>
            <a:r>
              <a:rPr lang="ro-RO" sz="5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Cheltuieli </a:t>
            </a:r>
            <a:r>
              <a:rPr lang="ro-RO" sz="5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informare si publicitate aferente funcționării întreprinderilor</a:t>
            </a:r>
          </a:p>
          <a:p>
            <a:r>
              <a:rPr lang="ro-RO" sz="5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Cheltuieli </a:t>
            </a:r>
            <a:r>
              <a:rPr lang="ro-RO" sz="5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tip FEDR aferente funcționării întreprinderilor</a:t>
            </a:r>
          </a:p>
          <a:p>
            <a:r>
              <a:rPr lang="ro-RO" sz="5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Cheltuieli </a:t>
            </a:r>
            <a:r>
              <a:rPr lang="ro-RO" sz="5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 derularea </a:t>
            </a:r>
            <a:r>
              <a:rPr lang="ro-RO" sz="5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proiectului</a:t>
            </a:r>
          </a:p>
          <a:p>
            <a:r>
              <a:rPr lang="ro-RO" sz="5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Cheltuieli </a:t>
            </a:r>
            <a:r>
              <a:rPr lang="ro-RO" sz="5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aferente activităţilor subcontractate (externalizate)</a:t>
            </a:r>
          </a:p>
          <a:p>
            <a:r>
              <a:rPr lang="ro-RO" sz="5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Taxe</a:t>
            </a:r>
            <a:endParaRPr lang="ro-RO" sz="5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5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Cheltuieli </a:t>
            </a:r>
            <a:r>
              <a:rPr lang="ro-RO" sz="5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 închirieri si leasing, necesare derulării activităţilor proiectului</a:t>
            </a:r>
          </a:p>
          <a:p>
            <a:endParaRPr lang="ro-RO" dirty="0"/>
          </a:p>
          <a:p>
            <a:endParaRPr lang="ro-RO" dirty="0"/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148820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245" y="905813"/>
            <a:ext cx="1144931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Pentru </a:t>
            </a:r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fi eligibilă, o cheltuială trebuie să îndeplinească în mod cumulativ </a:t>
            </a:r>
            <a:r>
              <a:rPr lang="ro-RO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următoarele </a:t>
            </a:r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conditii: </a:t>
            </a:r>
            <a:endParaRPr lang="ro-RO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să fie efectiv plătită de către beneficiar de la data intrării în vigoare a contractului de finanţare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 data menţionata în contractul de finantare.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să fie prevăzută în bugetul proiectului;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să fie în conformitate cu principiile unui management financiar riguros, având în vedere utilizarea </a:t>
            </a:r>
            <a:endParaRPr lang="ro-RO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eficientă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fondurilor şi un raport optim cost-eficienţă;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să fie înregistrată în contabilitatea Beneficiarului, să fie identificabilă, verificabilă şi să fie dovedită </a:t>
            </a:r>
            <a:endParaRPr lang="ro-RO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facturi, în conformitate cu prevederile legislaţiei naţionale, sau de alte documente contabile cu </a:t>
            </a:r>
            <a:endParaRPr lang="ro-RO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valoare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probatorie;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să nu fi făcut obiectul altor finanţări publice;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să fie în conformitate cu prevederile legislaţiei naţionale şi comunitare şi cu prevederile </a:t>
            </a:r>
            <a:endParaRPr lang="ro-RO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contractului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finanţare;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să fie menţionată în lista cheltuielilor eligibile prevăzută în Ghidul Solicitantului.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221" y="9623"/>
            <a:ext cx="6486706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00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583" y="848139"/>
            <a:ext cx="3069174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Planul de afaceri (în original şi 5 copii) va fi trimis într-un colet sigilat prin poştă recomandată, </a:t>
            </a:r>
            <a:endPara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curier</a:t>
            </a:r>
            <a:r>
              <a:rPr lang="ro-RO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RO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ro-RO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depus personal, la sediul ADR Sud Vest Oltenia (Craiova, Str, Teatrului nr.1). </a:t>
            </a:r>
            <a:endParaRPr lang="ro-RO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ro-RO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limită de înregistrare a documentului la registratura ADR Sud Vest Oltenia este vineri, </a:t>
            </a:r>
            <a:endPara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o-RO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2015, </a:t>
            </a:r>
            <a:r>
              <a:rPr lang="ro-RO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ora </a:t>
            </a:r>
            <a:r>
              <a:rPr lang="ro-RO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14.00</a:t>
            </a:r>
            <a:r>
              <a:rPr lang="ro-RO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o-RO" dirty="0" smtClean="0"/>
          </a:p>
          <a:p>
            <a:r>
              <a:rPr lang="ro-RO" dirty="0"/>
              <a:t>Atenție</a:t>
            </a:r>
            <a:r>
              <a:rPr lang="ro-RO" dirty="0" smtClean="0"/>
              <a:t>!!!</a:t>
            </a:r>
            <a:endParaRPr lang="en-US" dirty="0" smtClean="0"/>
          </a:p>
          <a:p>
            <a:endParaRPr lang="ro-RO" dirty="0"/>
          </a:p>
          <a:p>
            <a:r>
              <a:rPr lang="ro-RO" dirty="0"/>
              <a:t>• În elaborarea unui plan de afaceri, toate secţiunile prezentate în Anexa 1 sunt obligatorii</a:t>
            </a:r>
            <a:r>
              <a:rPr lang="ro-RO" dirty="0" smtClean="0"/>
              <a:t>.</a:t>
            </a:r>
            <a:endParaRPr lang="en-US" dirty="0" smtClean="0"/>
          </a:p>
          <a:p>
            <a:endParaRPr lang="ro-RO" dirty="0"/>
          </a:p>
          <a:p>
            <a:r>
              <a:rPr lang="ro-RO" dirty="0"/>
              <a:t>• Planul de afaceri depus pentru a fi evaluat va avea în md obligatoriu structura din Anexa 1</a:t>
            </a:r>
            <a:r>
              <a:rPr lang="ro-RO" dirty="0" smtClean="0"/>
              <a:t>.</a:t>
            </a:r>
            <a:endParaRPr lang="en-US" dirty="0" smtClean="0"/>
          </a:p>
          <a:p>
            <a:endParaRPr lang="ro-RO" dirty="0"/>
          </a:p>
          <a:p>
            <a:r>
              <a:rPr lang="ro-RO" dirty="0"/>
              <a:t>• Un plan de afaceri trebuie să fie clar pentru a fi parcurs cu uşurinţă de evaluatori</a:t>
            </a:r>
            <a:r>
              <a:rPr lang="ro-RO" dirty="0" smtClean="0"/>
              <a:t>.</a:t>
            </a:r>
            <a:endParaRPr lang="en-US" dirty="0" smtClean="0"/>
          </a:p>
          <a:p>
            <a:endParaRPr lang="ro-RO" dirty="0"/>
          </a:p>
          <a:p>
            <a:r>
              <a:rPr lang="ro-RO" dirty="0"/>
              <a:t>• Planurile de Afaceri vor fi redactate în format electronic şi listate de către concurenţi</a:t>
            </a:r>
            <a:r>
              <a:rPr lang="ro-RO" dirty="0" smtClean="0"/>
              <a:t>.</a:t>
            </a:r>
            <a:endParaRPr lang="en-US" dirty="0" smtClean="0"/>
          </a:p>
          <a:p>
            <a:endParaRPr lang="ro-RO" dirty="0"/>
          </a:p>
          <a:p>
            <a:r>
              <a:rPr lang="ro-RO" dirty="0"/>
              <a:t>• Planul de afaceri va fi realizat de fiecare concurent individual</a:t>
            </a:r>
            <a:r>
              <a:rPr lang="ro-RO" dirty="0" smtClean="0"/>
              <a:t>.</a:t>
            </a:r>
            <a:endParaRPr lang="en-US" dirty="0" smtClean="0"/>
          </a:p>
          <a:p>
            <a:endParaRPr lang="ro-RO" dirty="0"/>
          </a:p>
          <a:p>
            <a:r>
              <a:rPr lang="ro-RO" dirty="0"/>
              <a:t>• Un beneficiar nu poate participa la Concurs decât cu un singur Plan de Afaceri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221" y="9623"/>
            <a:ext cx="6486706" cy="8961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259" y="6066477"/>
            <a:ext cx="4401781" cy="79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24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139700" y="0"/>
            <a:ext cx="9398000" cy="6858000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endParaRPr lang="en-GB" sz="4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ctr">
              <a:buNone/>
            </a:pPr>
            <a:r>
              <a:rPr lang="en-GB" sz="40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 MULTUMIM!</a:t>
            </a:r>
          </a:p>
          <a:p>
            <a:pPr marL="109728" indent="0" algn="ctr">
              <a:buNone/>
            </a:pPr>
            <a:endParaRPr lang="en-GB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ctr">
              <a:buNone/>
            </a:pPr>
            <a:endParaRPr lang="en-GB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ctr">
              <a:buNone/>
            </a:pPr>
            <a:endParaRPr lang="en-GB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ctr">
              <a:buNone/>
            </a:pPr>
            <a:endParaRPr lang="en-GB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ctr">
              <a:buNone/>
            </a:pPr>
            <a:endParaRPr lang="en-GB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ctr">
              <a:buNone/>
            </a:pPr>
            <a:r>
              <a:rPr lang="en-GB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</a:t>
            </a:r>
            <a:r>
              <a:rPr lang="ro-RO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en-GB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GB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Dezvoltare</a:t>
            </a:r>
            <a:r>
              <a:rPr lang="en-GB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Regional</a:t>
            </a:r>
            <a:r>
              <a:rPr lang="ro-RO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</a:t>
            </a:r>
            <a:r>
              <a:rPr lang="en-GB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-Vest </a:t>
            </a:r>
            <a:r>
              <a:rPr lang="en-GB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Oltenia</a:t>
            </a:r>
            <a:endParaRPr lang="en-GB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ctr">
              <a:buNone/>
            </a:pPr>
            <a:r>
              <a:rPr lang="en-GB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Adresa</a:t>
            </a:r>
            <a:r>
              <a:rPr lang="en-GB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Aleea</a:t>
            </a:r>
            <a:r>
              <a:rPr lang="en-GB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Teatrului</a:t>
            </a:r>
            <a:r>
              <a:rPr lang="en-GB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nr. 1, Craiova</a:t>
            </a:r>
            <a:r>
              <a:rPr lang="ro-RO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200402, Romania</a:t>
            </a:r>
          </a:p>
          <a:p>
            <a:pPr marL="109728" indent="0" algn="ctr">
              <a:buNone/>
            </a:pPr>
            <a:r>
              <a:rPr lang="en-GB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ro-RO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GB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http://www.adroltenia.ro; </a:t>
            </a:r>
          </a:p>
          <a:p>
            <a:pPr marL="109728" indent="0" algn="ctr">
              <a:buNone/>
            </a:pPr>
            <a:r>
              <a:rPr lang="en-GB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Tel: 0040-251-411869, 0040251-418240, 0040-251 414904;</a:t>
            </a:r>
          </a:p>
          <a:p>
            <a:pPr marL="109728" indent="0" algn="ctr">
              <a:buNone/>
            </a:pPr>
            <a:r>
              <a:rPr lang="en-GB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Fax: 0351463966, 0351463967</a:t>
            </a:r>
          </a:p>
          <a:p>
            <a:pPr marL="109728" indent="0" algn="ctr">
              <a:buNone/>
            </a:pPr>
            <a:r>
              <a:rPr lang="en-GB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e-mail:office@adroltenia.ro</a:t>
            </a:r>
            <a:r>
              <a:rPr lang="en-GB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pic>
        <p:nvPicPr>
          <p:cNvPr id="4" name="Imagine 3" descr="C:\Users\cosmin.voicila\Desktop\Antet nou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986" b="85162"/>
          <a:stretch>
            <a:fillRect/>
          </a:stretch>
        </p:blipFill>
        <p:spPr bwMode="auto">
          <a:xfrm>
            <a:off x="3390900" y="1707963"/>
            <a:ext cx="2895600" cy="1644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5221" y="9623"/>
            <a:ext cx="6486706" cy="8961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2392" y="6010581"/>
            <a:ext cx="4712616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60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1085557" y="1262130"/>
            <a:ext cx="10234973" cy="453336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o-RO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Titlul proiectului</a:t>
            </a:r>
            <a:r>
              <a:rPr lang="ro-RO" sz="28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o-RO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„Promovarea culturii antreprenoriale in regiunile de dezvoltare </a:t>
            </a:r>
            <a:r>
              <a:rPr lang="ro-RO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o-RO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Vest </a:t>
            </a:r>
            <a:r>
              <a:rPr lang="ro-RO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Oltenia si Bucuresti </a:t>
            </a:r>
            <a:r>
              <a:rPr lang="ro-RO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Ilfov”</a:t>
            </a:r>
          </a:p>
          <a:p>
            <a:pPr marL="0" indent="0" algn="just">
              <a:buNone/>
            </a:pPr>
            <a:endParaRPr lang="ro-RO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2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Finantat prin</a:t>
            </a:r>
            <a:r>
              <a:rPr lang="en-US" sz="28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o-RO" sz="28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Programul Operaţional Sectorial Dezvoltarea Resurselor Umane 2007-2013, Axa Prioritară 3 „Creşterea adaptabilităţii lucrătorilor şi a întreprinderilor” Domeniul Major de Intervenţie 3.1 „Promovarea culturii antreprenoriale”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RO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„România Start-up”</a:t>
            </a:r>
          </a:p>
          <a:p>
            <a:pPr marL="0" indent="0" algn="just">
              <a:buNone/>
            </a:pP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2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ro-RO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inceput a implementarii: </a:t>
            </a:r>
            <a:r>
              <a:rPr lang="ro-RO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12.02.2015 </a:t>
            </a:r>
            <a:endParaRPr lang="ro-RO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o-RO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2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Durata </a:t>
            </a:r>
            <a:r>
              <a:rPr lang="ro-RO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implementare: </a:t>
            </a:r>
            <a:r>
              <a:rPr lang="ro-RO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luni</a:t>
            </a:r>
            <a:endParaRPr lang="ro-RO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326" y="61208"/>
            <a:ext cx="6480610" cy="8961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7549" y="5763166"/>
            <a:ext cx="4977518" cy="89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53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50761" y="1056069"/>
            <a:ext cx="11191740" cy="4845121"/>
          </a:xfrm>
        </p:spPr>
        <p:txBody>
          <a:bodyPr>
            <a:normAutofit lnSpcReduction="10000"/>
          </a:bodyPr>
          <a:lstStyle/>
          <a:p>
            <a:r>
              <a:rPr lang="es-E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Proiectul</a:t>
            </a:r>
            <a:r>
              <a:rPr lang="es-E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fost depus prin intermediul unui </a:t>
            </a:r>
            <a:r>
              <a:rPr lang="es-E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consortiu format din 7 </a:t>
            </a:r>
            <a:r>
              <a:rPr lang="es-E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entitati</a:t>
            </a:r>
            <a:r>
              <a:rPr lang="es-E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dupa cum urmeaza</a:t>
            </a:r>
            <a:r>
              <a:rPr lang="es-E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Solicitant</a:t>
            </a:r>
            <a:r>
              <a:rPr lang="es-E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s-E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ADR S-V </a:t>
            </a:r>
            <a:r>
              <a:rPr lang="es-E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Oltenia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Parteneri</a:t>
            </a:r>
            <a:r>
              <a:rPr lang="es-E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o-RO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1</a:t>
            </a:r>
            <a:r>
              <a:rPr lang="es-E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r>
              <a:rPr lang="es-E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 </a:t>
            </a:r>
            <a:r>
              <a:rPr lang="es-E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Bucuresti-Ilfov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o-RO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2</a:t>
            </a:r>
            <a:r>
              <a:rPr lang="es-E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r>
              <a:rPr lang="es-E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Universitatea </a:t>
            </a:r>
            <a:r>
              <a:rPr lang="es-E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 Craiova;</a:t>
            </a:r>
            <a:endParaRPr lang="ro-RO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3</a:t>
            </a:r>
            <a:r>
              <a:rPr lang="es-E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r>
              <a:rPr lang="es-E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Universitatea </a:t>
            </a:r>
            <a:r>
              <a:rPr lang="es-E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 Bucuresti;</a:t>
            </a:r>
            <a:endParaRPr lang="ro-RO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4</a:t>
            </a:r>
            <a:r>
              <a:rPr lang="es-E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Universitatea “Titu Maiorescu” din Bucuresti;</a:t>
            </a:r>
            <a:endParaRPr lang="ro-RO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5</a:t>
            </a:r>
            <a:r>
              <a:rPr lang="es-E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Societate comerciala pentru cercetare, proiectare si productie de </a:t>
            </a:r>
            <a:r>
              <a:rPr lang="es-E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			echipamente </a:t>
            </a:r>
            <a:r>
              <a:rPr lang="es-E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instalatii de automatizare Sucursala IPA CIFATT </a:t>
            </a:r>
            <a:r>
              <a:rPr lang="ro-RO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E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raiova</a:t>
            </a:r>
            <a:r>
              <a:rPr lang="es-E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o-RO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6</a:t>
            </a:r>
            <a:r>
              <a:rPr lang="es-E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Asociatia ProMehedinti.</a:t>
            </a:r>
            <a:endParaRPr lang="ro-RO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267" y="48330"/>
            <a:ext cx="6480610" cy="8961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7448" y="5901190"/>
            <a:ext cx="4559122" cy="82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04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850006" y="901522"/>
            <a:ext cx="11101588" cy="5009882"/>
          </a:xfrm>
        </p:spPr>
        <p:txBody>
          <a:bodyPr>
            <a:normAutofit lnSpcReduction="10000"/>
          </a:bodyPr>
          <a:lstStyle/>
          <a:p>
            <a:pPr algn="just"/>
            <a:r>
              <a:rPr lang="ro-RO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Obiectivul general</a:t>
            </a:r>
            <a:r>
              <a:rPr lang="ro-RO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consta in promovarea culturii antreprenoriale si dezvoltarea </a:t>
            </a:r>
            <a:r>
              <a:rPr lang="ro-RO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cunostintelor</a:t>
            </a: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aptitudinilor, deprinderilor antreprenoriale si manageriale in </a:t>
            </a:r>
            <a:r>
              <a:rPr lang="ro-RO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randul</a:t>
            </a: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448 de </a:t>
            </a:r>
            <a:r>
              <a:rPr lang="ro-RO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personae</a:t>
            </a: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o-RO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studenti</a:t>
            </a: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masteranzi, tineri </a:t>
            </a:r>
            <a:r>
              <a:rPr lang="ro-RO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absolventi</a:t>
            </a: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RO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intreprinzatori</a:t>
            </a: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persoane ce doresc sa </a:t>
            </a:r>
            <a:r>
              <a:rPr lang="ro-RO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initieze</a:t>
            </a: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activitati</a:t>
            </a: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independente, manageri si </a:t>
            </a:r>
            <a:r>
              <a:rPr lang="ro-RO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angajati</a:t>
            </a: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din cadrul </a:t>
            </a:r>
            <a:r>
              <a:rPr lang="ro-RO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IMMurilor</a:t>
            </a: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din regiunile </a:t>
            </a:r>
            <a: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ud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Oltenia si </a:t>
            </a:r>
            <a:r>
              <a:rPr lang="ro-RO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Bucuresti</a:t>
            </a: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Ilfov, </a:t>
            </a:r>
            <a:r>
              <a:rPr lang="ro-RO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facilitand</a:t>
            </a: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initierea</a:t>
            </a: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noi afaceri sau dezvoltarea afacerilor existente in scopul </a:t>
            </a:r>
            <a:r>
              <a:rPr lang="ro-RO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cresterii</a:t>
            </a: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competitivitatii</a:t>
            </a: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acestora pe </a:t>
            </a:r>
            <a:r>
              <a:rPr lang="ro-RO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piata</a:t>
            </a: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Valoarea </a:t>
            </a:r>
            <a:r>
              <a:rPr lang="ro-RO" sz="2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totala </a:t>
            </a:r>
            <a:r>
              <a:rPr lang="ro-RO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proiectului </a:t>
            </a: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 de 8.524.982,00 lei, din care valoarea Ajutorului Financiar Nerambursabil este de 8.354.482,36 </a:t>
            </a:r>
            <a: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lei,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iar </a:t>
            </a:r>
            <a:r>
              <a:rPr lang="ro-RO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cofinantarea</a:t>
            </a: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din partea beneficiarilor este de 170.499,64 lei. </a:t>
            </a: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Bugetul ADR S-V Oltenia in cadrul proiectului </a:t>
            </a: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 in cuantum de 6.728.590,00 lei din care valoarea Ajutorului Financiar Nerambursabil este de 6.594.018,20 lei, iar </a:t>
            </a:r>
            <a:r>
              <a:rPr lang="ro-RO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cofinantarea</a:t>
            </a: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din partea ADR S-V Oltenia este de  134.571,80 lei.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512" y="0"/>
            <a:ext cx="6480610" cy="8961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460" y="5893744"/>
            <a:ext cx="4705598" cy="84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824248" y="1145839"/>
            <a:ext cx="11088710" cy="4778443"/>
          </a:xfrm>
        </p:spPr>
        <p:txBody>
          <a:bodyPr>
            <a:normAutofit fontScale="70000" lnSpcReduction="20000"/>
          </a:bodyPr>
          <a:lstStyle/>
          <a:p>
            <a:r>
              <a:rPr lang="es-ES" sz="35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Activitatile proiectului </a:t>
            </a:r>
            <a:r>
              <a:rPr lang="es-ES" sz="35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A1.</a:t>
            </a:r>
            <a:r>
              <a:rPr lang="es-E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Managementul proiectului;</a:t>
            </a:r>
            <a:endParaRPr lang="ro-RO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A2.</a:t>
            </a:r>
            <a:r>
              <a:rPr lang="es-E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Activitati de formare profesionala in vederea dezvoltarii si consolidarii noilor domenii de ocupare si antreprenoriat;</a:t>
            </a:r>
            <a:endParaRPr lang="ro-RO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A.3.</a:t>
            </a:r>
            <a:r>
              <a:rPr lang="es-E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Campanii de informare si constientizare privind oportunitatile existente in vederea incurajarii antreprenoriatului;</a:t>
            </a:r>
            <a:endParaRPr lang="ro-RO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A4.</a:t>
            </a:r>
            <a:r>
              <a:rPr lang="es-E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Dezvoltarea unei scheme de ajutoare si stimulente pentru sprijinirea demararii activitatilor unei afaceri, antreprenoriat si ocuparea pe cont propriu;</a:t>
            </a:r>
            <a:endParaRPr lang="ro-RO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A5.</a:t>
            </a:r>
            <a:r>
              <a:rPr lang="es-E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Crearea a doua centre de sprijin pentru infiintarea afacerilor si dezvoltarea in implementarea proiectului a 3 centre de sprijin deja existente;</a:t>
            </a:r>
            <a:endParaRPr lang="ro-RO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A6.</a:t>
            </a:r>
            <a:r>
              <a:rPr lang="es-E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Promovarea culturii antreprenoriale;</a:t>
            </a:r>
            <a:endParaRPr lang="ro-RO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A7.</a:t>
            </a:r>
            <a:r>
              <a:rPr lang="es-E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Realizarea si diseminarea materialelor informative, promotionale si publicitare;</a:t>
            </a:r>
            <a:endParaRPr lang="ro-RO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A8.</a:t>
            </a:r>
            <a:r>
              <a:rPr lang="es-E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Realizarea achizitiilor in cadrul proiectului in vederea indeplinirii activitatilor propuse.</a:t>
            </a:r>
            <a:endParaRPr lang="ro-RO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200" dirty="0"/>
          </a:p>
          <a:p>
            <a:endParaRPr lang="ro-RO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695" y="73500"/>
            <a:ext cx="6480610" cy="8961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695" y="5875880"/>
            <a:ext cx="4706520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73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0" y="0"/>
            <a:ext cx="9185102" cy="546100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ro-RO" sz="31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Rezultatele anticipate ale</a:t>
            </a:r>
            <a:r>
              <a:rPr lang="en-US" sz="31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31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proiectului</a:t>
            </a:r>
            <a:r>
              <a:rPr lang="ro-RO" dirty="0" smtClean="0"/>
              <a:t/>
            </a:r>
            <a:br>
              <a:rPr lang="ro-RO" dirty="0" smtClean="0"/>
            </a:br>
            <a:endParaRPr lang="ro-RO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88900" y="647700"/>
            <a:ext cx="9880600" cy="6311899"/>
          </a:xfrm>
        </p:spPr>
        <p:txBody>
          <a:bodyPr numCol="2">
            <a:normAutofit lnSpcReduction="100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448 de persoane identificate, selectate si participante la cursuri de formare, din care 112 femei  </a:t>
            </a:r>
            <a:r>
              <a:rPr lang="ro-RO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reprezentand</a:t>
            </a: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25%, minim 450 de suporturi curs;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448 de certificate de absolvire;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448 de </a:t>
            </a:r>
            <a:r>
              <a:rPr lang="ro-RO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subventii</a:t>
            </a: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acordate;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o-RO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conferinte</a:t>
            </a: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regionale a cate 250 part/</a:t>
            </a:r>
            <a:r>
              <a:rPr lang="ro-RO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conferinta</a:t>
            </a: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evenimente de informare a cate 50 de </a:t>
            </a:r>
            <a:r>
              <a:rPr lang="ro-RO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participanti</a:t>
            </a: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/ev;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comunicate de presa;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ro-RO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anunturi</a:t>
            </a: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radio;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metodologie de organizare a concursului de idei de afaceri;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Ghid metodologie schema </a:t>
            </a:r>
            <a:r>
              <a:rPr lang="ro-RO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minimis</a:t>
            </a: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tiparit</a:t>
            </a: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200 de exemplare;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 50 de planuri de afaceri selectate, 50 de planuri de afaceri monitorizate;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 100 de locuri de munca nou create;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10% beneficiari de cursuri de formare care </a:t>
            </a:r>
            <a:r>
              <a:rPr lang="ro-RO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initiaza</a:t>
            </a: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noi afaceri;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centre de sprijin nou </a:t>
            </a:r>
            <a:r>
              <a:rPr lang="ro-RO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infiintate</a:t>
            </a: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- 1 centru in regiunea SV Oltenia si 1 centru in </a:t>
            </a:r>
            <a:r>
              <a:rPr lang="ro-RO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Bucuresti</a:t>
            </a: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Ilfov, dezvoltarea celor 3 centre de sprijin existente la nivelul regiunii SV Oltenia in jud. </a:t>
            </a:r>
            <a:r>
              <a:rPr lang="ro-RO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Gj</a:t>
            </a: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RO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Mh</a:t>
            </a: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si </a:t>
            </a:r>
            <a:r>
              <a:rPr lang="ro-RO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Valcea</a:t>
            </a: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minim 200 persoane consiliate;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Ghidul Antreprenorului </a:t>
            </a:r>
            <a:r>
              <a:rPr lang="ro-RO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tiparit</a:t>
            </a: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500 de exemplare;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o-RO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workshopuri</a:t>
            </a: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pentru grupul </a:t>
            </a:r>
            <a:r>
              <a:rPr lang="ro-RO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tinta</a:t>
            </a: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65 particip/ workshop realizate in cele 2 regiuni de implementare ale proiectului;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ro-RO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workshopuri</a:t>
            </a: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dedicate </a:t>
            </a:r>
            <a:r>
              <a:rPr lang="ro-RO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castigatorilor</a:t>
            </a: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planurilor de afaceri;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o-RO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anunt</a:t>
            </a: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radio la nivel </a:t>
            </a:r>
            <a:r>
              <a:rPr lang="ro-RO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95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66682" y="270456"/>
            <a:ext cx="79076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o-RO" sz="2800" b="1" i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o-RO" sz="2800" b="1" i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o-RO" sz="2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Schema de minimis</a:t>
            </a:r>
            <a:r>
              <a:rPr lang="en-US" sz="2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o-RO" sz="2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Schema de ajutoare si stimulare pentru initierea de noi afaceri</a:t>
            </a:r>
            <a:endParaRPr lang="ro-RO" sz="28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3639" y="999513"/>
            <a:ext cx="11269015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endParaRPr lang="ro-RO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o-RO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o-RO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Concursul 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Planuri de Afaceri se desfășoară în cadrul Activității 4. Dezvoltarea schemei de ajutor și stimulente pentru sprijinirea demarării activităților unei afaceri, antreprenoriat și ocuparea pe cont </a:t>
            </a:r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propriu.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o-RO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o-RO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Grupul </a:t>
            </a:r>
            <a:r>
              <a:rPr lang="ro-RO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ţintă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persoane 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 vârsta </a:t>
            </a:r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peste 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de ani, care doresc să inițieze o activitate independentă.</a:t>
            </a:r>
            <a:endParaRPr lang="ro-RO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o-RO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o-RO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Grupul </a:t>
            </a:r>
            <a:r>
              <a:rPr lang="ro-RO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țintă 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proiectului include un număr de 448 de </a:t>
            </a:r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persoane, 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dintre care cel puțin 50% tineri înmatriculați în sistemul de învățământ universitar, iar restul, orice alte categorii sociale din regiunile Sud-Vest Oltenia și București-Ilfov. Din numărul total de persoane aparținând grupului țintă, cel puțin 25% (respectiv 112 persoane) vor fi femei.</a:t>
            </a:r>
            <a:endParaRPr lang="ro-RO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o-RO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o-RO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474" y="103323"/>
            <a:ext cx="6486706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945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5155" y="1017431"/>
            <a:ext cx="11217499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dirty="0" smtClean="0"/>
          </a:p>
          <a:p>
            <a:pPr algn="just"/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Fiecare 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 de afaceri selectat va fi finanţat prin acordarea unei subvenţii în cuantum de maxim 110.312 lei (aprox. 25.000 </a:t>
            </a: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euro)</a:t>
            </a:r>
          </a:p>
          <a:p>
            <a:pPr algn="just"/>
            <a:endParaRPr lang="ro-RO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Valoarea 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totală a ajutorului de minimis care va fi acordat în cadrul prezentei scheme este de 5.515.600 lei.</a:t>
            </a:r>
            <a:endParaRPr lang="ro-RO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Condiții de eligibilitate pentru beneficiarii finanțării nerambursabile</a:t>
            </a:r>
            <a:r>
              <a:rPr lang="ro-RO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o-RO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sunt legal constituite în România și își desfoară activitatea în România;</a:t>
            </a:r>
          </a:p>
          <a:p>
            <a:pPr algn="just"/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nu sunt în stare de insolvență, nu au afacerile administrate de un judecător sindic, </a:t>
            </a:r>
          </a:p>
          <a:p>
            <a:pPr algn="just"/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 au nici o restricție asupra activității comerciale;</a:t>
            </a:r>
          </a:p>
          <a:p>
            <a:pPr algn="just"/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nu înregistrează datorii publice și și-au plătit la timp taxele; </a:t>
            </a:r>
          </a:p>
          <a:p>
            <a:pPr algn="just"/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 reprezentantul legal al întreprinderii nu a fost supus unei condamnări în ultimii 3 ani; </a:t>
            </a:r>
          </a:p>
          <a:p>
            <a:pPr algn="just"/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(5) reprezentantul legal al întreprinderii nu a fost condamnat pentru fraudă, corupție, implicare în </a:t>
            </a:r>
          </a:p>
          <a:p>
            <a:pPr algn="just"/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organizații criminale sau în alte activități ilegale, în detrimentul intereselor financiare ale Comunității Europene;</a:t>
            </a:r>
          </a:p>
          <a:p>
            <a:pPr algn="just"/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018" y="211393"/>
            <a:ext cx="6486706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621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16836"/>
            <a:ext cx="4333487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Condiții </a:t>
            </a:r>
            <a:r>
              <a:rPr lang="ro-RO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eligibilitate pentru beneficiarii finanțării nerambursabile</a:t>
            </a:r>
            <a:r>
              <a:rPr lang="ro-RO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reprezentantul legal al întreprinderii nu furnizează informații false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(7) este direct responsabil de pregătirea și implementarea proiectului și nu acționează ca intermediar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pentru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proiectul propus a fi finanțat;</a:t>
            </a:r>
          </a:p>
          <a:p>
            <a:pPr algn="just"/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(8) nu a fost subiectul unui ordin de recuperare în urma unei decizii anterioare a </a:t>
            </a:r>
            <a:endParaRPr lang="ro-RO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Comisiei Europene privind declararea unui ajutor de stat ca fiind ilegal și incompatibil cu piața comună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9) valoarea totală a ajutoarelor de minimis de care a beneficiat întreprinderea unică pe o perioadă de 3 ani </a:t>
            </a:r>
            <a:endParaRPr lang="ro-RO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consecutivi,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cumulată cu valoarea alocării financiare acordate în conformitate cu prevederile prezentei </a:t>
            </a:r>
            <a:endParaRPr lang="ro-RO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scheme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nu depășește echivalentul în lei a 200.000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Euro.</a:t>
            </a:r>
          </a:p>
          <a:p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039" y="290714"/>
            <a:ext cx="6486706" cy="8961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0132" y="5741699"/>
            <a:ext cx="4706520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141399"/>
      </p:ext>
    </p:extLst>
  </p:cSld>
  <p:clrMapOvr>
    <a:masterClrMapping/>
  </p:clrMapOvr>
</p:sld>
</file>

<file path=ppt/theme/theme1.xml><?xml version="1.0" encoding="utf-8"?>
<a:theme xmlns:a="http://schemas.openxmlformats.org/drawingml/2006/main" name="Fațetă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ațetă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țetă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633</TotalTime>
  <Words>1706</Words>
  <Application>Microsoft Office PowerPoint</Application>
  <PresentationFormat>Custom</PresentationFormat>
  <Paragraphs>202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Fațetă</vt:lpstr>
      <vt:lpstr>„Promovarea culturii antreprenoriale in regiunile de dezvoltare Sud-Vest Oltenia si Bucuresti Ilfov”,  ID proiect 150319 </vt:lpstr>
      <vt:lpstr>PowerPoint Presentation</vt:lpstr>
      <vt:lpstr>PowerPoint Presentation</vt:lpstr>
      <vt:lpstr>PowerPoint Presentation</vt:lpstr>
      <vt:lpstr>PowerPoint Presentation</vt:lpstr>
      <vt:lpstr>Rezultatele anticipate ale proiectului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Cheltuieli eligibile 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Roxana Buzatu</dc:creator>
  <cp:lastModifiedBy>Georgiana Baiasu</cp:lastModifiedBy>
  <cp:revision>198</cp:revision>
  <cp:lastPrinted>2015-04-08T06:14:43Z</cp:lastPrinted>
  <dcterms:created xsi:type="dcterms:W3CDTF">2015-03-12T08:20:33Z</dcterms:created>
  <dcterms:modified xsi:type="dcterms:W3CDTF">2015-04-08T06:25:35Z</dcterms:modified>
</cp:coreProperties>
</file>